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65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3A55E-4786-0740-D2B5-AA18CF90C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3A232-78B6-6BC0-C20A-04D29A3BF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F4AE0-B946-32E8-D21D-C0DCCC2C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A4A67-C84D-4E82-3956-E788AB0E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42742-0844-EB08-8358-F18826CF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5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3CF4-9AD1-C280-4EBA-EBF8177F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355D9-AB5A-C8BB-71FA-853B3F4F1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578B1-626A-BDAF-91DE-C709E5E4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2DCCD-A9E9-CD60-5464-50CBDD4F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B7FDE-8A71-010A-551B-98C9082B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B26BE7-9953-CCFB-0798-09300F9E1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55B461-18C8-81C6-4AC9-2C8CF386A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4667C-AA3D-1261-2FF6-88A8BC06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117FD-6063-6B20-ADD3-C42F17B0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40CA0-26B1-8DC4-044E-4D7D47ED7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5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223E-7D22-BB6E-F965-09E48E74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F3EF-532F-600F-062F-EDFAD5123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21FBC-921E-BC24-20BD-174CCD31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308EF-9835-3A97-C6B8-AE2739D3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96A58-7339-D959-0B41-70765ABD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6C143-2540-4B96-2F24-98A4CA42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CA89A-4169-11BF-8B2D-6C3D713A6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28C50-936E-8399-87F1-4B9F329A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89D2E-4438-2457-1FD8-EDA309D2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89F00-7A4B-0DE5-23FB-2DA6F039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6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8D67-BCA3-4C99-A156-64996824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DC758-3207-8D49-609F-EA798C514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350B5-79C7-95BD-B8E0-FEA7C5A81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63682-F488-B2B9-82B1-5FFA3700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6078E-CD9A-3858-20E0-ED9BE197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51C5A-FF84-F65E-DE95-3CEAFE57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8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6FD31-F926-E0BE-233C-3FD0CB9A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93BE4-BA32-4C00-478E-7A1F77DEE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7E761-5409-6C57-A052-C62D6F75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594235-C8A1-DF4F-36AE-4B490E466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387F1-4D05-2B45-225B-838177E01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39C97-B877-54C3-037E-B495C2DC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89604-35F1-289C-4FE8-0D3981A4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601E42-1D5C-B3A9-2436-441BC014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0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80F5F-340D-BEAF-43BE-281BC2774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D78A1-2C6B-FF10-9732-D9C745123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39885-E317-D712-8CA1-AF5C9981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235C0-E8E2-3979-2DEF-7C8990AA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3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9EC2B-B9F1-E0AB-8BC4-89B35A7B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5C56A1-96F7-3642-DFDB-FF2A19EE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44222-BD29-2C69-523A-286CD9E8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4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C78BD-8BEB-40F7-3CBA-379DEF68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FB76-77CB-F28B-D4B1-AB11189C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3881F-E3E2-3CE2-5BEF-5F6297C87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DE32F-565B-585C-612C-7445FCCF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E8B0C-7CCE-77F7-A173-A8579CFE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CA565-0178-7F08-E623-50F7F885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CB21-45ED-6AB7-2AE5-7F23F976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13AE5-534D-1F53-1E03-E5B885838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047EC-D9C3-9C29-72E1-7ECB637FB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FA911-D5AC-23DF-35FE-73A61CAC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5DBE9-0B89-EA93-1C5C-CECA59955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6CC8A-E73D-7D53-4791-20A38126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6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C08E97-90C7-E6B1-B754-232CAEC98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00424-0319-F615-8B1B-4F0EEA239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F2072-1FF6-FF02-E45D-4317F12A7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127D-D34A-4B7E-BD41-60C751EFF721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B663B-4E74-8A3E-7FE7-A580AAEB4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50936-5B44-9C45-AA2F-0C4CBBC7B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36D4-30DE-4E5D-B50D-04EF8AA6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9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AdmiralHeight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dmiralheights.org/contac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miralheights.org/even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">
            <a:extLst>
              <a:ext uri="{FF2B5EF4-FFF2-40B4-BE49-F238E27FC236}">
                <a16:creationId xmlns:a16="http://schemas.microsoft.com/office/drawing/2014/main" id="{22C187ED-1E3F-2522-E16F-B760DF57E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-1285081"/>
            <a:ext cx="5715000" cy="5715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63E762D-3532-DA26-EF9C-8B59C6B0B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219" y="3117129"/>
            <a:ext cx="11263744" cy="1655762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  <a:t>Admiral Heights Improvement Association</a:t>
            </a:r>
            <a:b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</a:br>
            <a: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  <a:t>Membership Meeting</a:t>
            </a:r>
          </a:p>
          <a:p>
            <a: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  <a:t>Navy-Marine Corps Memorial Stadium</a:t>
            </a:r>
          </a:p>
          <a:p>
            <a:r>
              <a:rPr lang="en-US" sz="4000" dirty="0" err="1">
                <a:latin typeface="Amasis MT Pro" panose="02040504050005020304" pitchFamily="18" charset="0"/>
                <a:cs typeface="Aldhabi" panose="020B0604020202020204" pitchFamily="2" charset="-78"/>
              </a:rPr>
              <a:t>Akerson</a:t>
            </a:r>
            <a: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  <a:t> Tower North Club (3</a:t>
            </a:r>
            <a:r>
              <a:rPr lang="en-US" sz="4000" baseline="30000" dirty="0">
                <a:latin typeface="Amasis MT Pro" panose="02040504050005020304" pitchFamily="18" charset="0"/>
                <a:cs typeface="Aldhabi" panose="020B0604020202020204" pitchFamily="2" charset="-78"/>
              </a:rPr>
              <a:t>rd</a:t>
            </a:r>
            <a: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  <a:t> Floor) </a:t>
            </a:r>
            <a:b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</a:br>
            <a: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  <a:t>October 4, 2022</a:t>
            </a:r>
            <a:b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</a:br>
            <a:r>
              <a:rPr lang="en-US" sz="4000" dirty="0">
                <a:latin typeface="Amasis MT Pro" panose="02040504050005020304" pitchFamily="18" charset="0"/>
                <a:cs typeface="Aldhabi" panose="020B0604020202020204" pitchFamily="2" charset="-78"/>
              </a:rPr>
              <a:t>7:00 p.m.</a:t>
            </a:r>
          </a:p>
        </p:txBody>
      </p:sp>
    </p:spTree>
    <p:extLst>
      <p:ext uri="{BB962C8B-B14F-4D97-AF65-F5344CB8AC3E}">
        <p14:creationId xmlns:p14="http://schemas.microsoft.com/office/powerpoint/2010/main" val="278467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		2023 Proposed Budget: Revenue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3034143" y="2274838"/>
            <a:ext cx="886691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Amasis MT Pro" panose="02040504050005020304" pitchFamily="18" charset="0"/>
              </a:rPr>
              <a:t>The AHIA Board recommends: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increasing annual dues to $50 per member.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Maintain annual kayak rental fee at $45 per year.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Maintaining a minimum 1-year operating reserve in the checking account.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5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		2023 Projected Budget: Revenue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484909" y="2323329"/>
            <a:ext cx="11416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B4276C3-E17D-581E-911C-E13F3900A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36254"/>
              </p:ext>
            </p:extLst>
          </p:nvPr>
        </p:nvGraphicFramePr>
        <p:xfrm>
          <a:off x="2032000" y="2101435"/>
          <a:ext cx="812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3998319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62448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Revenue Category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Amount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58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Member Dues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$10,300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Boat Club 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23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Boat Rack Rental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6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Donations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254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Dock Fund Contribution (Boat Club)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45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masis MT Pro" panose="02040504050005020304" pitchFamily="18" charset="0"/>
                        </a:rPr>
                        <a:t>Total Projected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Amasis MT Pro" panose="02040504050005020304" pitchFamily="18" charset="0"/>
                        </a:rPr>
                        <a:t>$13,051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69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09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		2023 Projected Budget: Expenses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484909" y="2274838"/>
            <a:ext cx="11416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B4276C3-E17D-581E-911C-E13F3900A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96031"/>
              </p:ext>
            </p:extLst>
          </p:nvPr>
        </p:nvGraphicFramePr>
        <p:xfrm>
          <a:off x="1149926" y="1842355"/>
          <a:ext cx="1040476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2382">
                  <a:extLst>
                    <a:ext uri="{9D8B030D-6E8A-4147-A177-3AD203B41FA5}">
                      <a16:colId xmlns:a16="http://schemas.microsoft.com/office/drawing/2014/main" val="2639983197"/>
                    </a:ext>
                  </a:extLst>
                </a:gridCol>
                <a:gridCol w="5202382">
                  <a:extLst>
                    <a:ext uri="{9D8B030D-6E8A-4147-A177-3AD203B41FA5}">
                      <a16:colId xmlns:a16="http://schemas.microsoft.com/office/drawing/2014/main" val="1462448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Expense Category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Amount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58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Dock Replacement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23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6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Mowing &amp; Property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$5800</a:t>
                      </a:r>
                    </a:p>
                    <a:p>
                      <a:pPr algn="r"/>
                      <a:endParaRPr lang="en-US" sz="28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254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Office Operations*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45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masis MT Pro" panose="02040504050005020304" pitchFamily="18" charset="0"/>
                        </a:rPr>
                        <a:t>Member Mailings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Amasis MT Pro" panose="02040504050005020304" pitchFamily="18" charset="0"/>
                        </a:rPr>
                        <a:t>$1000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8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masis MT Pro" panose="02040504050005020304" pitchFamily="18" charset="0"/>
                        </a:rPr>
                        <a:t>Total Projected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Amasis MT Pro" panose="02040504050005020304" pitchFamily="18" charset="0"/>
                        </a:rPr>
                        <a:t>$13,050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832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171417-15E1-4771-13AD-7DC5285317D0}"/>
              </a:ext>
            </a:extLst>
          </p:cNvPr>
          <p:cNvSpPr txBox="1"/>
          <p:nvPr/>
        </p:nvSpPr>
        <p:spPr>
          <a:xfrm>
            <a:off x="387927" y="6395210"/>
            <a:ext cx="1116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masis MT Pro" panose="02040504050005020304" pitchFamily="18" charset="0"/>
              </a:rPr>
              <a:t>*includes website hosting, P.O. Box &amp; organizational membership in the Severn River Association</a:t>
            </a:r>
          </a:p>
        </p:txBody>
      </p:sp>
    </p:spTree>
    <p:extLst>
      <p:ext uri="{BB962C8B-B14F-4D97-AF65-F5344CB8AC3E}">
        <p14:creationId xmlns:p14="http://schemas.microsoft.com/office/powerpoint/2010/main" val="174017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">
            <a:extLst>
              <a:ext uri="{FF2B5EF4-FFF2-40B4-BE49-F238E27FC236}">
                <a16:creationId xmlns:a16="http://schemas.microsoft.com/office/drawing/2014/main" id="{22C187ED-1E3F-2522-E16F-B760DF57E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72" y="-1461655"/>
            <a:ext cx="5715000" cy="5715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63E762D-3532-DA26-EF9C-8B59C6B0B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6910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</a:rPr>
              <a:t>P.O. Box 1981</a:t>
            </a:r>
            <a:b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</a:rPr>
            </a:br>
            <a: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</a:rPr>
              <a:t>Annapolis, MD 21404</a:t>
            </a:r>
          </a:p>
          <a:p>
            <a:endParaRPr lang="en-US" sz="3200" dirty="0">
              <a:latin typeface="Amasis MT Pro" panose="02040504050005020304" pitchFamily="18" charset="0"/>
              <a:cs typeface="Aldhabi" panose="020B0604020202020204" pitchFamily="2" charset="-78"/>
            </a:endParaRPr>
          </a:p>
          <a:p>
            <a: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</a:rPr>
              <a:t>Follow on Facebook at: </a:t>
            </a:r>
            <a: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  <a:hlinkClick r:id="rId3"/>
              </a:rPr>
              <a:t>www.facebook.com/AdmiralHeights</a:t>
            </a:r>
            <a:b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</a:rPr>
            </a:br>
            <a:endParaRPr lang="en-US" sz="3200" dirty="0">
              <a:latin typeface="Amasis MT Pro" panose="02040504050005020304" pitchFamily="18" charset="0"/>
              <a:cs typeface="Aldhabi" panose="020B0604020202020204" pitchFamily="2" charset="-78"/>
            </a:endParaRPr>
          </a:p>
          <a:p>
            <a: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</a:rPr>
              <a:t>Sign up for E-mail at: </a:t>
            </a:r>
            <a:r>
              <a:rPr lang="en-US" sz="3200" dirty="0">
                <a:latin typeface="Amasis MT Pro" panose="02040504050005020304" pitchFamily="18" charset="0"/>
                <a:cs typeface="Aldhabi" panose="020B0604020202020204" pitchFamily="2" charset="-78"/>
                <a:hlinkClick r:id="rId4"/>
              </a:rPr>
              <a:t>www.admiralheights.org/contact</a:t>
            </a:r>
            <a:endParaRPr lang="en-US" sz="3200" dirty="0">
              <a:latin typeface="Amasis MT Pro" panose="02040504050005020304" pitchFamily="18" charset="0"/>
              <a:cs typeface="Aldhabi" panose="020B0604020202020204" pitchFamily="2" charset="-78"/>
            </a:endParaRPr>
          </a:p>
          <a:p>
            <a:endParaRPr lang="en-US" sz="4000" dirty="0">
              <a:latin typeface="Amasis MT Pro" panose="02040504050005020304" pitchFamily="18" charset="0"/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250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Agenda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>
            <a:cxnSpLocks/>
          </p:cNvCxnSpPr>
          <p:nvPr/>
        </p:nvCxnSpPr>
        <p:spPr>
          <a:xfrm>
            <a:off x="2854036" y="1676834"/>
            <a:ext cx="8534398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1191491" y="1789929"/>
            <a:ext cx="1086196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Amasis MT Pro" panose="02040504050005020304" pitchFamily="18" charset="0"/>
              </a:rPr>
              <a:t>7:00 p.m. 		Welcome &amp; Introductions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7:05 p.m. 		Update from City Hall: Ald. O’Neill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7:15 p.m.		2022 Highlights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7:25 	p.m.		Upcoming Events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7:35 	p.m.		2022-23 Volunteer Opportunities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7:45 p.m.		Approve March 2022 Minutes 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7:55 p.m.		Treasurer’s Report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8:00 	p.m.		New Business: 2023 Budget</a:t>
            </a:r>
          </a:p>
          <a:p>
            <a:r>
              <a:rPr lang="en-US" sz="3400" dirty="0">
                <a:latin typeface="Amasis MT Pro" panose="02040504050005020304" pitchFamily="18" charset="0"/>
              </a:rPr>
              <a:t>8:15 	p.m.		Adjourn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7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Welcome &amp; Introductions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3034143" y="2274838"/>
            <a:ext cx="88669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Board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Local Government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Community Partners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Greet your Neighbors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1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Updates from City Hall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3034143" y="2274838"/>
            <a:ext cx="88669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Amasis MT Pro" panose="02040504050005020304" pitchFamily="18" charset="0"/>
              </a:rPr>
              <a:t>Ward 2 Alderwoman Karma O’Neill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4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2022 Highlights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3034143" y="2274838"/>
            <a:ext cx="88669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Spring </a:t>
            </a:r>
            <a:r>
              <a:rPr lang="en-US" sz="3400" dirty="0" err="1">
                <a:latin typeface="Amasis MT Pro" panose="02040504050005020304" pitchFamily="18" charset="0"/>
              </a:rPr>
              <a:t>Greenscape</a:t>
            </a:r>
            <a:endParaRPr lang="en-US" sz="3400" dirty="0">
              <a:latin typeface="Amasis MT Pro" panose="020405040500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Oyster Restoration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July 4</a:t>
            </a:r>
            <a:r>
              <a:rPr lang="en-US" sz="3400" baseline="30000" dirty="0">
                <a:latin typeface="Amasis MT Pro" panose="02040504050005020304" pitchFamily="18" charset="0"/>
              </a:rPr>
              <a:t>th</a:t>
            </a:r>
            <a:r>
              <a:rPr lang="en-US" sz="3400" dirty="0">
                <a:latin typeface="Amasis MT Pro" panose="02040504050005020304" pitchFamily="18" charset="0"/>
              </a:rPr>
              <a:t> Bike Parade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Inaugural AHIA Happy Hour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Community Property Maintenance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Neighborhood Newsletter Goes Digital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Website &amp; Social Media Modernization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Committee Reorganization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0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2022 Upcoming Events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3034143" y="2274838"/>
            <a:ext cx="886691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October 15: Fall Fest at Halsey Park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October 29: Admiral Heights Navy Tailgate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November TBD: Next AH Happy Hour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November TBD: Fall Property Clean-ups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December TBD: Santa Run &amp; Gift Donation at Halsey Park 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595CDD-F597-34FD-19B1-158A70D849F1}"/>
              </a:ext>
            </a:extLst>
          </p:cNvPr>
          <p:cNvSpPr txBox="1"/>
          <p:nvPr/>
        </p:nvSpPr>
        <p:spPr>
          <a:xfrm>
            <a:off x="429491" y="5929745"/>
            <a:ext cx="11333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masis MT Pro" panose="02040504050005020304" pitchFamily="18" charset="0"/>
              </a:rPr>
              <a:t>For more information, visit </a:t>
            </a:r>
            <a:r>
              <a:rPr lang="en-US" sz="2400" dirty="0">
                <a:latin typeface="Amasis MT Pro" panose="02040504050005020304" pitchFamily="18" charset="0"/>
                <a:hlinkClick r:id="rId3"/>
              </a:rPr>
              <a:t>www.admiralheights.org/events</a:t>
            </a:r>
            <a:r>
              <a:rPr lang="en-US" sz="2400" dirty="0">
                <a:latin typeface="Amasis MT Pro" panose="020405040500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3584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		2022-23 Volunteer Opportunities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3034143" y="2274838"/>
            <a:ext cx="88669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Grounds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Social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Communications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Weems Creek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Recruiting up to 3 new board members before March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Recruiting additional new board members for March election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7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		Minutes from March 2022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3034143" y="2274838"/>
            <a:ext cx="88669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Motion to Approve</a:t>
            </a:r>
          </a:p>
          <a:p>
            <a:pPr algn="ctr"/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3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AE66AB-B10A-31FA-86FF-5368BBDAF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181" y="-701542"/>
            <a:ext cx="3434850" cy="3431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B5BB4-3744-5EF3-0036-0EF8AE1F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masis MT Pro" panose="020B0604020202020204" pitchFamily="18" charset="0"/>
                <a:cs typeface="Aldhabi" panose="01000000000000000000" pitchFamily="2" charset="-78"/>
              </a:rPr>
              <a:t>		Treasurer’s Report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4D9D91-30CF-0E52-C2F0-EF0AFC400260}"/>
              </a:ext>
            </a:extLst>
          </p:cNvPr>
          <p:cNvCxnSpPr/>
          <p:nvPr/>
        </p:nvCxnSpPr>
        <p:spPr>
          <a:xfrm>
            <a:off x="3034145" y="1690255"/>
            <a:ext cx="8354291" cy="0"/>
          </a:xfrm>
          <a:prstGeom prst="line">
            <a:avLst/>
          </a:prstGeom>
          <a:ln w="412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5788E0-66E7-CD24-0F16-947E68817E21}"/>
              </a:ext>
            </a:extLst>
          </p:cNvPr>
          <p:cNvSpPr txBox="1"/>
          <p:nvPr/>
        </p:nvSpPr>
        <p:spPr>
          <a:xfrm>
            <a:off x="706582" y="1900765"/>
            <a:ext cx="1122218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Current membership: 185 out of about 600 homes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Expenses are generally up: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masis MT Pro" panose="02040504050005020304" pitchFamily="18" charset="0"/>
              </a:rPr>
              <a:t>Unplanned tree maintenance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masis MT Pro" panose="02040504050005020304" pitchFamily="18" charset="0"/>
              </a:rPr>
              <a:t>Increased property maintenance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masis MT Pro" panose="02040504050005020304" pitchFamily="18" charset="0"/>
              </a:rPr>
              <a:t>More expensive operations (PO Box, website, </a:t>
            </a:r>
            <a:r>
              <a:rPr lang="en-US" sz="2800" dirty="0" err="1">
                <a:latin typeface="Amasis MT Pro" panose="02040504050005020304" pitchFamily="18" charset="0"/>
              </a:rPr>
              <a:t>etc</a:t>
            </a:r>
            <a:r>
              <a:rPr lang="en-US" sz="2800" dirty="0">
                <a:latin typeface="Amasis MT Pro" panose="02040504050005020304" pitchFamily="18" charset="0"/>
              </a:rPr>
              <a:t>)</a:t>
            </a:r>
          </a:p>
          <a:p>
            <a:pPr lvl="1"/>
            <a:endParaRPr lang="en-US" sz="2800" dirty="0">
              <a:latin typeface="Amasis MT Pro" panose="020405040500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latin typeface="Amasis MT Pro" panose="02040504050005020304" pitchFamily="18" charset="0"/>
              </a:rPr>
              <a:t>Efforts to increase membership are working, though we had a late start this year. More mailings will help drive membership up for the rest of this year and into next.</a:t>
            </a:r>
            <a:endParaRPr lang="en-US" sz="3200" dirty="0">
              <a:latin typeface="Amasis MT Pro" panose="02040504050005020304" pitchFamily="18" charset="0"/>
            </a:endParaRPr>
          </a:p>
          <a:p>
            <a:endParaRPr lang="en-US" sz="32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8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519</Words>
  <Application>Microsoft Macintosh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Amasis MT Pro</vt:lpstr>
      <vt:lpstr>Arial</vt:lpstr>
      <vt:lpstr>Calibri</vt:lpstr>
      <vt:lpstr>Calibri Light</vt:lpstr>
      <vt:lpstr>Office Theme</vt:lpstr>
      <vt:lpstr>PowerPoint Presentation</vt:lpstr>
      <vt:lpstr>Agenda</vt:lpstr>
      <vt:lpstr>Welcome &amp; Introductions</vt:lpstr>
      <vt:lpstr>Updates from City Hall</vt:lpstr>
      <vt:lpstr>2022 Highlights</vt:lpstr>
      <vt:lpstr>2022 Upcoming Events</vt:lpstr>
      <vt:lpstr>  2022-23 Volunteer Opportunities</vt:lpstr>
      <vt:lpstr>  Minutes from March 2022</vt:lpstr>
      <vt:lpstr>  Treasurer’s Report</vt:lpstr>
      <vt:lpstr>  2023 Proposed Budget: Revenue</vt:lpstr>
      <vt:lpstr>  2023 Projected Budget: Revenue</vt:lpstr>
      <vt:lpstr>  2023 Projected Budget: Expenses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Shivaugn Ahern</dc:creator>
  <cp:lastModifiedBy>Jayme B</cp:lastModifiedBy>
  <cp:revision>3</cp:revision>
  <cp:lastPrinted>2022-10-03T01:19:42Z</cp:lastPrinted>
  <dcterms:created xsi:type="dcterms:W3CDTF">2022-10-02T22:11:01Z</dcterms:created>
  <dcterms:modified xsi:type="dcterms:W3CDTF">2022-10-05T19:47:43Z</dcterms:modified>
</cp:coreProperties>
</file>